
<file path=[Content_Types].xml><?xml version="1.0" encoding="utf-8"?>
<Types xmlns="http://schemas.openxmlformats.org/package/2006/content-types">
  <Default Extension="fntdata" ContentType="application/x-fontdata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</p:sldMasterIdLst>
  <p:notesMasterIdLst>
    <p:notesMasterId r:id="rId13"/>
  </p:notesMasterIdLst>
  <p:sldIdLst>
    <p:sldId id="256" r:id="rId2"/>
    <p:sldId id="257" r:id="rId3"/>
    <p:sldId id="258" r:id="rId4"/>
    <p:sldId id="259" r:id="rId5"/>
    <p:sldId id="260" r:id="rId6"/>
    <p:sldId id="261" r:id="rId7"/>
    <p:sldId id="262" r:id="rId8"/>
    <p:sldId id="263" r:id="rId9"/>
    <p:sldId id="266" r:id="rId10"/>
    <p:sldId id="264" r:id="rId11"/>
    <p:sldId id="265" r:id="rId12"/>
  </p:sldIdLst>
  <p:sldSz cx="14630400" cy="8229600"/>
  <p:notesSz cx="8229600" cy="14630400"/>
  <p:embeddedFontLst>
    <p:embeddedFont>
      <p:font typeface="Inter" panose="020B0604020202020204" charset="0"/>
      <p:regular r:id="rId14"/>
    </p:embeddedFont>
  </p:embeddedFontLst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2F2F2"/>
    <a:srgbClr val="FDFAF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611"/>
    <p:restoredTop sz="94610"/>
  </p:normalViewPr>
  <p:slideViewPr>
    <p:cSldViewPr snapToGrid="0" snapToObjects="1">
      <p:cViewPr varScale="1">
        <p:scale>
          <a:sx n="71" d="100"/>
          <a:sy n="71" d="100"/>
        </p:scale>
        <p:origin x="562" y="6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notesMaster" Target="notesMasters/notesMaster1.xml"/><Relationship Id="rId18" Type="http://schemas.openxmlformats.org/officeDocument/2006/relationships/tableStyles" Target="tableStyle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presProps" Target="presProps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font" Target="fonts/font1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255116832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10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11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2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3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5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6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7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8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24086991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270639CB-C8A6-A7EB-420D-94493EF501E8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>
            <a:extLst>
              <a:ext uri="{FF2B5EF4-FFF2-40B4-BE49-F238E27FC236}">
                <a16:creationId xmlns:a16="http://schemas.microsoft.com/office/drawing/2014/main" id="{CA3FCA40-12AA-3AD3-CC24-CB6B56612332}"/>
              </a:ext>
            </a:extLst>
          </p:cNvPr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>
            <a:extLst>
              <a:ext uri="{FF2B5EF4-FFF2-40B4-BE49-F238E27FC236}">
                <a16:creationId xmlns:a16="http://schemas.microsoft.com/office/drawing/2014/main" id="{FE713447-D882-2728-5BC2-04C975BD3415}"/>
              </a:ext>
            </a:extLst>
          </p:cNvPr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93F72ABE-FCD0-2B22-C6FE-D7DC93C4B857}"/>
              </a:ext>
            </a:extLst>
          </p:cNvPr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F7021451-1387-4CA6-816F-3879F97B5CBC}" type="slidenum">
              <a:rPr lang="en-US"/>
              <a:t>9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38544304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hyperlink" Target="https://gamma.app/?utm_source=made-with-gamma" TargetMode="External"/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DEFAULT"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9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0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1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2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3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4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5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6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7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2F2F2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Slide 8 mast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hape 0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AF2E9"/>
          </a:solidFill>
          <a:ln/>
        </p:spPr>
      </p:sp>
      <p:sp>
        <p:nvSpPr>
          <p:cNvPr id="3" name="Shape 1"/>
          <p:cNvSpPr/>
          <p:nvPr/>
        </p:nvSpPr>
        <p:spPr>
          <a:xfrm>
            <a:off x="0" y="0"/>
            <a:ext cx="14630400" cy="8229600"/>
          </a:xfrm>
          <a:prstGeom prst="rect">
            <a:avLst/>
          </a:prstGeom>
          <a:solidFill>
            <a:srgbClr val="FDFAF7"/>
          </a:solidFill>
          <a:ln/>
        </p:spPr>
      </p:sp>
      <p:pic>
        <p:nvPicPr>
          <p:cNvPr id="4" name="Image 0" descr="preencoded.png">
            <a:hlinkClick r:id="rId2"/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839215" y="7749540"/>
            <a:ext cx="1722605" cy="411480"/>
          </a:xfrm>
          <a:prstGeom prst="rect">
            <a:avLst/>
          </a:prstGeom>
        </p:spPr>
      </p:pic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sldNum="0" hdr="0" ftr="0" dt="0"/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4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10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5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11.xml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3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5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9.png"/><Relationship Id="rId7" Type="http://schemas.openxmlformats.org/officeDocument/2006/relationships/image" Target="../media/image13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6.xml"/><Relationship Id="rId6" Type="http://schemas.openxmlformats.org/officeDocument/2006/relationships/image" Target="../media/image12.png"/><Relationship Id="rId5" Type="http://schemas.openxmlformats.org/officeDocument/2006/relationships/image" Target="../media/image11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7" Type="http://schemas.openxmlformats.org/officeDocument/2006/relationships/image" Target="../media/image19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8.xml"/><Relationship Id="rId6" Type="http://schemas.openxmlformats.org/officeDocument/2006/relationships/image" Target="../media/image18.png"/><Relationship Id="rId5" Type="http://schemas.openxmlformats.org/officeDocument/2006/relationships/image" Target="../media/image17.png"/><Relationship Id="rId4" Type="http://schemas.openxmlformats.org/officeDocument/2006/relationships/image" Target="../media/image16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9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1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4.xml"/><Relationship Id="rId5" Type="http://schemas.openxmlformats.org/officeDocument/2006/relationships/image" Target="../media/image23.png"/><Relationship Id="rId4" Type="http://schemas.openxmlformats.org/officeDocument/2006/relationships/image" Target="../media/image22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525542" y="1188720"/>
            <a:ext cx="8092916" cy="46455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ctr">
              <a:lnSpc>
                <a:spcPts val="12150"/>
              </a:lnSpc>
              <a:buNone/>
            </a:pPr>
            <a:r>
              <a:rPr lang="en-US" sz="9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in Market Trend Analysis</a:t>
            </a:r>
            <a:endParaRPr lang="en-US" sz="9750" dirty="0"/>
          </a:p>
        </p:txBody>
      </p:sp>
      <p:sp>
        <p:nvSpPr>
          <p:cNvPr id="4" name="Text 1"/>
          <p:cNvSpPr/>
          <p:nvPr/>
        </p:nvSpPr>
        <p:spPr>
          <a:xfrm>
            <a:off x="2469356" y="6059448"/>
            <a:ext cx="4205168" cy="51613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ctr">
              <a:lnSpc>
                <a:spcPts val="4050"/>
              </a:lnSpc>
              <a:buNone/>
            </a:pPr>
            <a:r>
              <a:rPr lang="en-US" sz="32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Stock Market Prediction</a:t>
            </a:r>
            <a:endParaRPr lang="en-US" sz="3250" dirty="0"/>
          </a:p>
        </p:txBody>
      </p: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9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3523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3790" y="3598783"/>
            <a:ext cx="6237684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Limitations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793790" y="4718566"/>
            <a:ext cx="13042821" cy="362903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While powerful, our current model has specific limitations: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3790" y="5336619"/>
            <a:ext cx="6407944" cy="2129314"/>
          </a:xfrm>
          <a:prstGeom prst="roundRect">
            <a:avLst>
              <a:gd name="adj" fmla="val 4474"/>
            </a:avLst>
          </a:prstGeom>
          <a:solidFill>
            <a:srgbClr val="F2F2F2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51084" y="5593913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1-Day Predictions</a:t>
            </a:r>
            <a:endParaRPr lang="en-US" sz="2450" dirty="0"/>
          </a:p>
        </p:txBody>
      </p:sp>
      <p:sp>
        <p:nvSpPr>
          <p:cNvPr id="7" name="Text 4"/>
          <p:cNvSpPr/>
          <p:nvPr/>
        </p:nvSpPr>
        <p:spPr>
          <a:xfrm>
            <a:off x="1051084" y="6119932"/>
            <a:ext cx="5893356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Currently, the model is optimized for predicting only the next day's stock price.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7428548" y="5336619"/>
            <a:ext cx="6408063" cy="2129314"/>
          </a:xfrm>
          <a:prstGeom prst="roundRect">
            <a:avLst>
              <a:gd name="adj" fmla="val 4474"/>
            </a:avLst>
          </a:prstGeom>
          <a:solidFill>
            <a:srgbClr val="F2F2F2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7685842" y="5593913"/>
            <a:ext cx="3585448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No Sentiment/News Data</a:t>
            </a:r>
            <a:endParaRPr lang="en-US" sz="2450" dirty="0"/>
          </a:p>
        </p:txBody>
      </p:sp>
      <p:sp>
        <p:nvSpPr>
          <p:cNvPr id="10" name="Text 7"/>
          <p:cNvSpPr/>
          <p:nvPr/>
        </p:nvSpPr>
        <p:spPr>
          <a:xfrm>
            <a:off x="7685842" y="6119932"/>
            <a:ext cx="5893475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The model relies solely on historical price data, excluding external factors like news or social sentiment.</a:t>
            </a:r>
            <a:endParaRPr lang="en-US" sz="1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27D746EE-0B84-755A-C68F-A5AE043A15A6}"/>
              </a:ext>
            </a:extLst>
          </p:cNvPr>
          <p:cNvSpPr/>
          <p:nvPr/>
        </p:nvSpPr>
        <p:spPr>
          <a:xfrm>
            <a:off x="12823115" y="7767021"/>
            <a:ext cx="1688951" cy="344245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10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508635" y="399693"/>
            <a:ext cx="6621780" cy="49958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900"/>
              </a:lnSpc>
              <a:buNone/>
            </a:pPr>
            <a:r>
              <a:rPr lang="en-US" sz="31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 &amp; Conclusion</a:t>
            </a:r>
            <a:endParaRPr lang="en-US" sz="3100" dirty="0"/>
          </a:p>
        </p:txBody>
      </p:sp>
      <p:sp>
        <p:nvSpPr>
          <p:cNvPr id="3" name="Text 1"/>
          <p:cNvSpPr/>
          <p:nvPr/>
        </p:nvSpPr>
        <p:spPr>
          <a:xfrm>
            <a:off x="508635" y="1262539"/>
            <a:ext cx="248066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Future Enhancements:</a:t>
            </a:r>
            <a:endParaRPr lang="en-US" sz="1850" dirty="0"/>
          </a:p>
        </p:txBody>
      </p:sp>
      <p:sp>
        <p:nvSpPr>
          <p:cNvPr id="4" name="Shape 2"/>
          <p:cNvSpPr/>
          <p:nvPr/>
        </p:nvSpPr>
        <p:spPr>
          <a:xfrm>
            <a:off x="508635" y="1805583"/>
            <a:ext cx="72628" cy="72628"/>
          </a:xfrm>
          <a:prstGeom prst="roundRect">
            <a:avLst>
              <a:gd name="adj" fmla="val 629509"/>
            </a:avLst>
          </a:prstGeom>
          <a:solidFill>
            <a:srgbClr val="6237C8"/>
          </a:solidFill>
          <a:ln/>
        </p:spPr>
      </p:sp>
      <p:sp>
        <p:nvSpPr>
          <p:cNvPr id="5" name="Text 3"/>
          <p:cNvSpPr/>
          <p:nvPr/>
        </p:nvSpPr>
        <p:spPr>
          <a:xfrm>
            <a:off x="726519" y="1725692"/>
            <a:ext cx="6411397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Multi-Currency Support: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Integrate currency conversion for diverse global trading.</a:t>
            </a:r>
            <a:endParaRPr lang="en-US" sz="1100" dirty="0"/>
          </a:p>
        </p:txBody>
      </p:sp>
      <p:sp>
        <p:nvSpPr>
          <p:cNvPr id="6" name="Shape 4"/>
          <p:cNvSpPr/>
          <p:nvPr/>
        </p:nvSpPr>
        <p:spPr>
          <a:xfrm>
            <a:off x="508635" y="2328743"/>
            <a:ext cx="72628" cy="72628"/>
          </a:xfrm>
          <a:prstGeom prst="roundRect">
            <a:avLst>
              <a:gd name="adj" fmla="val 629509"/>
            </a:avLst>
          </a:prstGeom>
          <a:solidFill>
            <a:srgbClr val="6237C8"/>
          </a:solidFill>
          <a:ln/>
        </p:spPr>
      </p:sp>
      <p:sp>
        <p:nvSpPr>
          <p:cNvPr id="7" name="Text 5"/>
          <p:cNvSpPr/>
          <p:nvPr/>
        </p:nvSpPr>
        <p:spPr>
          <a:xfrm>
            <a:off x="726519" y="2248853"/>
            <a:ext cx="6411397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Sentiment Analysis: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Incorporate news and social media sentiment for richer predictions.</a:t>
            </a:r>
            <a:endParaRPr lang="en-US" sz="1100" dirty="0"/>
          </a:p>
        </p:txBody>
      </p:sp>
      <p:sp>
        <p:nvSpPr>
          <p:cNvPr id="8" name="Shape 6"/>
          <p:cNvSpPr/>
          <p:nvPr/>
        </p:nvSpPr>
        <p:spPr>
          <a:xfrm>
            <a:off x="508635" y="2851904"/>
            <a:ext cx="72628" cy="72628"/>
          </a:xfrm>
          <a:prstGeom prst="roundRect">
            <a:avLst>
              <a:gd name="adj" fmla="val 629509"/>
            </a:avLst>
          </a:prstGeom>
          <a:solidFill>
            <a:srgbClr val="6237C8"/>
          </a:solidFill>
          <a:ln/>
        </p:spPr>
      </p:sp>
      <p:sp>
        <p:nvSpPr>
          <p:cNvPr id="9" name="Text 7"/>
          <p:cNvSpPr/>
          <p:nvPr/>
        </p:nvSpPr>
        <p:spPr>
          <a:xfrm>
            <a:off x="726519" y="2772013"/>
            <a:ext cx="6411397" cy="2325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1800"/>
              </a:lnSpc>
              <a:buNone/>
            </a:pPr>
            <a:r>
              <a:rPr lang="en-US" sz="1100" b="1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Transformer Models:</a:t>
            </a: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Explore advanced AI architectures for improved accuracy.</a:t>
            </a:r>
            <a:endParaRPr lang="en-US" sz="1100" dirty="0"/>
          </a:p>
        </p:txBody>
      </p:sp>
      <p:sp>
        <p:nvSpPr>
          <p:cNvPr id="11" name="Text 9"/>
          <p:cNvSpPr/>
          <p:nvPr/>
        </p:nvSpPr>
        <p:spPr>
          <a:xfrm>
            <a:off x="508635" y="3243087"/>
            <a:ext cx="6549152" cy="15039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>
              <a:lnSpc>
                <a:spcPts val="1800"/>
              </a:lnSpc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"AI in Market Trend Analysis" project successfully demonstrates the power of AI in stock </a:t>
            </a:r>
          </a:p>
          <a:p>
            <a:pPr>
              <a:lnSpc>
                <a:spcPts val="1800"/>
              </a:lnSpc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price prediction and market trend analysis. It provides a robust foundation for future development</a:t>
            </a:r>
          </a:p>
          <a:p>
            <a:pPr>
              <a:lnSpc>
                <a:spcPts val="1800"/>
              </a:lnSpc>
            </a:pPr>
            <a:r>
              <a:rPr lang="en-US" sz="11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 in financial technology.</a:t>
            </a:r>
            <a:endParaRPr lang="en-US" sz="1100" dirty="0"/>
          </a:p>
        </p:txBody>
      </p:sp>
      <p:sp>
        <p:nvSpPr>
          <p:cNvPr id="12" name="Text 10"/>
          <p:cNvSpPr/>
          <p:nvPr/>
        </p:nvSpPr>
        <p:spPr>
          <a:xfrm>
            <a:off x="7500104" y="1262539"/>
            <a:ext cx="2398157" cy="29968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350"/>
              </a:lnSpc>
              <a:buNone/>
            </a:pPr>
            <a:r>
              <a:rPr lang="en-US" sz="1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Conclusion:</a:t>
            </a:r>
            <a:endParaRPr lang="en-US" sz="1850" dirty="0"/>
          </a:p>
        </p:txBody>
      </p:sp>
      <p:pic>
        <p:nvPicPr>
          <p:cNvPr id="14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414043" y="620547"/>
            <a:ext cx="6629281" cy="6629281"/>
          </a:xfrm>
          <a:prstGeom prst="snip2DiagRect">
            <a:avLst/>
          </a:prstGeom>
          <a:solidFill>
            <a:srgbClr val="FFFFFF">
              <a:shade val="85000"/>
            </a:srgbClr>
          </a:solidFill>
          <a:ln w="88900" cap="sq">
            <a:solidFill>
              <a:srgbClr val="FFFFFF"/>
            </a:solidFill>
            <a:miter lim="800000"/>
          </a:ln>
          <a:effectLst>
            <a:outerShdw blurRad="88900" algn="tl" rotWithShape="0">
              <a:srgbClr val="000000">
                <a:alpha val="45000"/>
              </a:srgbClr>
            </a:outerShdw>
          </a:effectLst>
          <a:scene3d>
            <a:camera prst="orthographicFront"/>
            <a:lightRig rig="twoPt" dir="t">
              <a:rot lat="0" lon="0" rev="7200000"/>
            </a:lightRig>
          </a:scene3d>
          <a:sp3d>
            <a:bevelT w="25400" h="19050"/>
            <a:contourClr>
              <a:srgbClr val="FFFFFF"/>
            </a:contourClr>
          </a:sp3d>
        </p:spPr>
      </p:pic>
      <p:sp>
        <p:nvSpPr>
          <p:cNvPr id="15" name="Rectangle 14">
            <a:extLst>
              <a:ext uri="{FF2B5EF4-FFF2-40B4-BE49-F238E27FC236}">
                <a16:creationId xmlns:a16="http://schemas.microsoft.com/office/drawing/2014/main" id="{62EEFF16-E9B6-2350-3E86-23273C4EE596}"/>
              </a:ext>
            </a:extLst>
          </p:cNvPr>
          <p:cNvSpPr/>
          <p:nvPr/>
        </p:nvSpPr>
        <p:spPr>
          <a:xfrm>
            <a:off x="12823115" y="7767021"/>
            <a:ext cx="1688951" cy="344245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2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20447" y="672941"/>
            <a:ext cx="5660708" cy="70746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550"/>
              </a:lnSpc>
              <a:buNone/>
            </a:pPr>
            <a:r>
              <a:rPr lang="en-US" sz="44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Abstract</a:t>
            </a:r>
            <a:endParaRPr lang="en-US" sz="4450" dirty="0"/>
          </a:p>
        </p:txBody>
      </p:sp>
      <p:sp>
        <p:nvSpPr>
          <p:cNvPr id="4" name="Text 1"/>
          <p:cNvSpPr/>
          <p:nvPr/>
        </p:nvSpPr>
        <p:spPr>
          <a:xfrm>
            <a:off x="720447" y="1689140"/>
            <a:ext cx="7703106" cy="987981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This project introduces an AI-powered system for stock market prediction. It leverages a Flask backend with an LSTM model for price prediction and a React + TypeScript frontend for an intuitive user experience.</a:t>
            </a:r>
            <a:endParaRPr lang="en-US" sz="1600" dirty="0"/>
          </a:p>
        </p:txBody>
      </p:sp>
      <p:sp>
        <p:nvSpPr>
          <p:cNvPr id="5" name="Shape 2"/>
          <p:cNvSpPr/>
          <p:nvPr/>
        </p:nvSpPr>
        <p:spPr>
          <a:xfrm>
            <a:off x="720447" y="2908578"/>
            <a:ext cx="3748683" cy="2385774"/>
          </a:xfrm>
          <a:prstGeom prst="roundRect">
            <a:avLst>
              <a:gd name="adj" fmla="val 362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933807" y="3121938"/>
            <a:ext cx="617458" cy="617458"/>
          </a:xfrm>
          <a:prstGeom prst="roundRect">
            <a:avLst>
              <a:gd name="adj" fmla="val 14807624"/>
            </a:avLst>
          </a:prstGeom>
          <a:solidFill>
            <a:srgbClr val="6237C8"/>
          </a:solidFill>
          <a:ln/>
        </p:spPr>
      </p:sp>
      <p:pic>
        <p:nvPicPr>
          <p:cNvPr id="7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103590" y="3256955"/>
            <a:ext cx="277773" cy="347305"/>
          </a:xfrm>
          <a:prstGeom prst="rect">
            <a:avLst/>
          </a:prstGeom>
        </p:spPr>
      </p:pic>
      <p:sp>
        <p:nvSpPr>
          <p:cNvPr id="8" name="Text 4"/>
          <p:cNvSpPr/>
          <p:nvPr/>
        </p:nvSpPr>
        <p:spPr>
          <a:xfrm>
            <a:off x="933807" y="3945136"/>
            <a:ext cx="283035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AI Prediction</a:t>
            </a:r>
            <a:endParaRPr lang="en-US" sz="2200" dirty="0"/>
          </a:p>
        </p:txBody>
      </p:sp>
      <p:sp>
        <p:nvSpPr>
          <p:cNvPr id="9" name="Text 5"/>
          <p:cNvSpPr/>
          <p:nvPr/>
        </p:nvSpPr>
        <p:spPr>
          <a:xfrm>
            <a:off x="933807" y="4422338"/>
            <a:ext cx="3321963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LSTM model for next-day stock price forecasting.</a:t>
            </a:r>
            <a:endParaRPr lang="en-US" sz="1600" dirty="0"/>
          </a:p>
        </p:txBody>
      </p:sp>
      <p:sp>
        <p:nvSpPr>
          <p:cNvPr id="10" name="Shape 6"/>
          <p:cNvSpPr/>
          <p:nvPr/>
        </p:nvSpPr>
        <p:spPr>
          <a:xfrm>
            <a:off x="4674870" y="2908578"/>
            <a:ext cx="3748683" cy="2385774"/>
          </a:xfrm>
          <a:prstGeom prst="roundRect">
            <a:avLst>
              <a:gd name="adj" fmla="val 362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1" name="Shape 7"/>
          <p:cNvSpPr/>
          <p:nvPr/>
        </p:nvSpPr>
        <p:spPr>
          <a:xfrm>
            <a:off x="4888230" y="3121938"/>
            <a:ext cx="617458" cy="617458"/>
          </a:xfrm>
          <a:prstGeom prst="roundRect">
            <a:avLst>
              <a:gd name="adj" fmla="val 14807624"/>
            </a:avLst>
          </a:prstGeom>
          <a:solidFill>
            <a:srgbClr val="6237C8"/>
          </a:solidFill>
          <a:ln/>
        </p:spPr>
      </p:sp>
      <p:pic>
        <p:nvPicPr>
          <p:cNvPr id="12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5058013" y="3256955"/>
            <a:ext cx="277773" cy="347305"/>
          </a:xfrm>
          <a:prstGeom prst="rect">
            <a:avLst/>
          </a:prstGeom>
        </p:spPr>
      </p:pic>
      <p:sp>
        <p:nvSpPr>
          <p:cNvPr id="13" name="Text 8"/>
          <p:cNvSpPr/>
          <p:nvPr/>
        </p:nvSpPr>
        <p:spPr>
          <a:xfrm>
            <a:off x="4888230" y="3945136"/>
            <a:ext cx="283035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Frontend</a:t>
            </a:r>
            <a:endParaRPr lang="en-US" sz="2200" dirty="0"/>
          </a:p>
        </p:txBody>
      </p:sp>
      <p:sp>
        <p:nvSpPr>
          <p:cNvPr id="14" name="Text 9"/>
          <p:cNvSpPr/>
          <p:nvPr/>
        </p:nvSpPr>
        <p:spPr>
          <a:xfrm>
            <a:off x="4888230" y="4422338"/>
            <a:ext cx="3321963" cy="65865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React UI with search, autocomplete, and dashboards.</a:t>
            </a:r>
            <a:endParaRPr lang="en-US" sz="1600" dirty="0"/>
          </a:p>
        </p:txBody>
      </p:sp>
      <p:sp>
        <p:nvSpPr>
          <p:cNvPr id="15" name="Shape 10"/>
          <p:cNvSpPr/>
          <p:nvPr/>
        </p:nvSpPr>
        <p:spPr>
          <a:xfrm>
            <a:off x="720447" y="5500092"/>
            <a:ext cx="7703106" cy="2056448"/>
          </a:xfrm>
          <a:prstGeom prst="roundRect">
            <a:avLst>
              <a:gd name="adj" fmla="val 4204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6" name="Shape 11"/>
          <p:cNvSpPr/>
          <p:nvPr/>
        </p:nvSpPr>
        <p:spPr>
          <a:xfrm>
            <a:off x="933807" y="5713452"/>
            <a:ext cx="617458" cy="617458"/>
          </a:xfrm>
          <a:prstGeom prst="roundRect">
            <a:avLst>
              <a:gd name="adj" fmla="val 14807624"/>
            </a:avLst>
          </a:prstGeom>
          <a:solidFill>
            <a:srgbClr val="6237C8"/>
          </a:solidFill>
          <a:ln/>
        </p:spPr>
      </p:sp>
      <p:pic>
        <p:nvPicPr>
          <p:cNvPr id="17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103590" y="5848469"/>
            <a:ext cx="277773" cy="347305"/>
          </a:xfrm>
          <a:prstGeom prst="rect">
            <a:avLst/>
          </a:prstGeom>
        </p:spPr>
      </p:pic>
      <p:sp>
        <p:nvSpPr>
          <p:cNvPr id="18" name="Text 12"/>
          <p:cNvSpPr/>
          <p:nvPr/>
        </p:nvSpPr>
        <p:spPr>
          <a:xfrm>
            <a:off x="933807" y="6536650"/>
            <a:ext cx="283035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22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Markets</a:t>
            </a:r>
            <a:endParaRPr lang="en-US" sz="2200" dirty="0"/>
          </a:p>
        </p:txBody>
      </p:sp>
      <p:sp>
        <p:nvSpPr>
          <p:cNvPr id="19" name="Text 13"/>
          <p:cNvSpPr/>
          <p:nvPr/>
        </p:nvSpPr>
        <p:spPr>
          <a:xfrm>
            <a:off x="933807" y="7013853"/>
            <a:ext cx="7276386" cy="32932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550"/>
              </a:lnSpc>
              <a:buNone/>
            </a:pPr>
            <a:r>
              <a:rPr lang="en-US" sz="16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Supports US, India, China, Japan, and UK stocks.</a:t>
            </a:r>
            <a:endParaRPr lang="en-US" sz="1600" dirty="0"/>
          </a:p>
        </p:txBody>
      </p:sp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3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/>
          <p:cNvSpPr/>
          <p:nvPr/>
        </p:nvSpPr>
        <p:spPr>
          <a:xfrm>
            <a:off x="773787" y="607933"/>
            <a:ext cx="7222927" cy="759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Introduction &amp; Objectives</a:t>
            </a:r>
            <a:endParaRPr lang="en-US" sz="4750" dirty="0"/>
          </a:p>
        </p:txBody>
      </p:sp>
      <p:sp>
        <p:nvSpPr>
          <p:cNvPr id="3" name="Text 1"/>
          <p:cNvSpPr/>
          <p:nvPr/>
        </p:nvSpPr>
        <p:spPr>
          <a:xfrm>
            <a:off x="773787" y="1920478"/>
            <a:ext cx="4315420" cy="45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Why AI in Stock Analysis?</a:t>
            </a:r>
            <a:endParaRPr lang="en-US" sz="2850" dirty="0"/>
          </a:p>
        </p:txBody>
      </p:sp>
      <p:sp>
        <p:nvSpPr>
          <p:cNvPr id="4" name="Text 2"/>
          <p:cNvSpPr/>
          <p:nvPr/>
        </p:nvSpPr>
        <p:spPr>
          <a:xfrm>
            <a:off x="773787" y="2597468"/>
            <a:ext cx="6952774" cy="106120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750"/>
              </a:lnSpc>
              <a:buNone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offers powerful tools to analyze vast financial data, identify patterns, and make informed predictions, crucial in volatile markets.</a:t>
            </a:r>
            <a:endParaRPr lang="en-US" sz="1700" dirty="0"/>
          </a:p>
        </p:txBody>
      </p:sp>
      <p:sp>
        <p:nvSpPr>
          <p:cNvPr id="5" name="Text 3"/>
          <p:cNvSpPr/>
          <p:nvPr/>
        </p:nvSpPr>
        <p:spPr>
          <a:xfrm>
            <a:off x="773787" y="3879652"/>
            <a:ext cx="3648075" cy="45600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550"/>
              </a:lnSpc>
              <a:buNone/>
            </a:pPr>
            <a:r>
              <a:rPr lang="en-US" sz="28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Project Goals:</a:t>
            </a:r>
            <a:endParaRPr lang="en-US" sz="2850" dirty="0"/>
          </a:p>
        </p:txBody>
      </p:sp>
      <p:sp>
        <p:nvSpPr>
          <p:cNvPr id="6" name="Text 4"/>
          <p:cNvSpPr/>
          <p:nvPr/>
        </p:nvSpPr>
        <p:spPr>
          <a:xfrm>
            <a:off x="773787" y="4556641"/>
            <a:ext cx="695277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Predict stock prices with AI.</a:t>
            </a:r>
            <a:endParaRPr lang="en-US" sz="1700" dirty="0"/>
          </a:p>
        </p:txBody>
      </p:sp>
      <p:sp>
        <p:nvSpPr>
          <p:cNvPr id="7" name="Text 5"/>
          <p:cNvSpPr/>
          <p:nvPr/>
        </p:nvSpPr>
        <p:spPr>
          <a:xfrm>
            <a:off x="773787" y="4987647"/>
            <a:ext cx="695277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Provide intuitive market insights.</a:t>
            </a:r>
            <a:endParaRPr lang="en-US" sz="1700" dirty="0"/>
          </a:p>
        </p:txBody>
      </p:sp>
      <p:sp>
        <p:nvSpPr>
          <p:cNvPr id="8" name="Text 6"/>
          <p:cNvSpPr/>
          <p:nvPr/>
        </p:nvSpPr>
        <p:spPr>
          <a:xfrm>
            <a:off x="773787" y="5418653"/>
            <a:ext cx="695277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 global stock markets.</a:t>
            </a:r>
            <a:endParaRPr lang="en-US" sz="1700" dirty="0"/>
          </a:p>
        </p:txBody>
      </p:sp>
      <p:sp>
        <p:nvSpPr>
          <p:cNvPr id="9" name="Text 7"/>
          <p:cNvSpPr/>
          <p:nvPr/>
        </p:nvSpPr>
        <p:spPr>
          <a:xfrm>
            <a:off x="773787" y="5849660"/>
            <a:ext cx="6952774" cy="35373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342900" indent="-342900" algn="l">
              <a:lnSpc>
                <a:spcPts val="2750"/>
              </a:lnSpc>
              <a:buSzPct val="100000"/>
              <a:buChar char="•"/>
            </a:pPr>
            <a:r>
              <a:rPr lang="en-US" sz="17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Streamline trend analysis.</a:t>
            </a:r>
            <a:endParaRPr lang="en-US" sz="1700" dirty="0"/>
          </a:p>
        </p:txBody>
      </p:sp>
      <p:pic>
        <p:nvPicPr>
          <p:cNvPr id="10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273534" y="1948220"/>
            <a:ext cx="5590580" cy="5590580"/>
          </a:xfrm>
          <a:prstGeom prst="rect">
            <a:avLst/>
          </a:prstGeom>
        </p:spPr>
      </p:pic>
      <p:sp>
        <p:nvSpPr>
          <p:cNvPr id="11" name="Rectangle 10">
            <a:extLst>
              <a:ext uri="{FF2B5EF4-FFF2-40B4-BE49-F238E27FC236}">
                <a16:creationId xmlns:a16="http://schemas.microsoft.com/office/drawing/2014/main" id="{B208C0D0-9DF7-95C3-70B7-2E71BDD6DD97}"/>
              </a:ext>
            </a:extLst>
          </p:cNvPr>
          <p:cNvSpPr/>
          <p:nvPr/>
        </p:nvSpPr>
        <p:spPr>
          <a:xfrm>
            <a:off x="12823115" y="7767021"/>
            <a:ext cx="1688951" cy="344245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4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80190" y="1003102"/>
            <a:ext cx="7552611" cy="779621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90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Background: AI in Finance</a:t>
            </a:r>
            <a:endParaRPr lang="en-US" sz="4900" dirty="0"/>
          </a:p>
        </p:txBody>
      </p:sp>
      <p:sp>
        <p:nvSpPr>
          <p:cNvPr id="4" name="Text 1"/>
          <p:cNvSpPr/>
          <p:nvPr/>
        </p:nvSpPr>
        <p:spPr>
          <a:xfrm>
            <a:off x="6280190" y="2122884"/>
            <a:ext cx="7556421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Artificial Intelligence and Machine Learning are transforming financial markets. Our project utilizes key techniques: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6280190" y="3103840"/>
            <a:ext cx="7556421" cy="2129314"/>
          </a:xfrm>
          <a:prstGeom prst="roundRect">
            <a:avLst>
              <a:gd name="adj" fmla="val 6871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6" name="Shape 3"/>
          <p:cNvSpPr/>
          <p:nvPr/>
        </p:nvSpPr>
        <p:spPr>
          <a:xfrm>
            <a:off x="6249710" y="3103840"/>
            <a:ext cx="121920" cy="2129314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7" name="Text 4"/>
          <p:cNvSpPr/>
          <p:nvPr/>
        </p:nvSpPr>
        <p:spPr>
          <a:xfrm>
            <a:off x="6628924" y="3361134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LSTM Networks</a:t>
            </a:r>
            <a:endParaRPr lang="en-US" sz="2450" dirty="0"/>
          </a:p>
        </p:txBody>
      </p:sp>
      <p:sp>
        <p:nvSpPr>
          <p:cNvPr id="8" name="Text 5"/>
          <p:cNvSpPr/>
          <p:nvPr/>
        </p:nvSpPr>
        <p:spPr>
          <a:xfrm>
            <a:off x="6628924" y="3887153"/>
            <a:ext cx="6950393" cy="1088708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Long Short-Term Memory (LSTM) models excel at processing sequential data, making them ideal for time-series predictions like stock prices.</a:t>
            </a:r>
            <a:endParaRPr lang="en-US" sz="1750" dirty="0"/>
          </a:p>
        </p:txBody>
      </p:sp>
      <p:sp>
        <p:nvSpPr>
          <p:cNvPr id="9" name="Shape 6"/>
          <p:cNvSpPr/>
          <p:nvPr/>
        </p:nvSpPr>
        <p:spPr>
          <a:xfrm>
            <a:off x="6280190" y="5459968"/>
            <a:ext cx="7556421" cy="1766411"/>
          </a:xfrm>
          <a:prstGeom prst="roundRect">
            <a:avLst>
              <a:gd name="adj" fmla="val 8283"/>
            </a:avLst>
          </a:prstGeom>
          <a:solidFill>
            <a:srgbClr val="FDFAF7"/>
          </a:solidFill>
          <a:ln w="30480">
            <a:solidFill>
              <a:srgbClr val="C6BDDA"/>
            </a:solidFill>
            <a:prstDash val="solid"/>
          </a:ln>
        </p:spPr>
      </p:sp>
      <p:sp>
        <p:nvSpPr>
          <p:cNvPr id="10" name="Shape 7"/>
          <p:cNvSpPr/>
          <p:nvPr/>
        </p:nvSpPr>
        <p:spPr>
          <a:xfrm>
            <a:off x="6249710" y="5459968"/>
            <a:ext cx="121920" cy="1766411"/>
          </a:xfrm>
          <a:prstGeom prst="roundRect">
            <a:avLst>
              <a:gd name="adj" fmla="val 78139"/>
            </a:avLst>
          </a:prstGeom>
          <a:solidFill>
            <a:srgbClr val="6237C8"/>
          </a:solidFill>
          <a:ln/>
        </p:spPr>
      </p:sp>
      <p:sp>
        <p:nvSpPr>
          <p:cNvPr id="11" name="Text 8"/>
          <p:cNvSpPr/>
          <p:nvPr/>
        </p:nvSpPr>
        <p:spPr>
          <a:xfrm>
            <a:off x="6628924" y="5717262"/>
            <a:ext cx="3118842" cy="389930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Trend Analysis</a:t>
            </a:r>
            <a:endParaRPr lang="en-US" sz="2450" dirty="0"/>
          </a:p>
        </p:txBody>
      </p:sp>
      <p:sp>
        <p:nvSpPr>
          <p:cNvPr id="12" name="Text 9"/>
          <p:cNvSpPr/>
          <p:nvPr/>
        </p:nvSpPr>
        <p:spPr>
          <a:xfrm>
            <a:off x="6628924" y="6243280"/>
            <a:ext cx="6950393" cy="725805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 algorithms identify underlying trends and patterns in historical stock data, providing a basis for future forecasts.</a:t>
            </a:r>
            <a:endParaRPr lang="en-US" sz="1750" dirty="0"/>
          </a:p>
        </p:txBody>
      </p:sp>
      <p:sp>
        <p:nvSpPr>
          <p:cNvPr id="13" name="Rectangle 12">
            <a:extLst>
              <a:ext uri="{FF2B5EF4-FFF2-40B4-BE49-F238E27FC236}">
                <a16:creationId xmlns:a16="http://schemas.microsoft.com/office/drawing/2014/main" id="{CA15CE46-C3FC-7E1E-73DC-0EE6266CD1C0}"/>
              </a:ext>
            </a:extLst>
          </p:cNvPr>
          <p:cNvSpPr/>
          <p:nvPr/>
        </p:nvSpPr>
        <p:spPr>
          <a:xfrm>
            <a:off x="12823115" y="7767021"/>
            <a:ext cx="1688951" cy="344245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5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38545" y="581382"/>
            <a:ext cx="5803225" cy="72532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00"/>
              </a:lnSpc>
              <a:buNone/>
            </a:pPr>
            <a:r>
              <a:rPr lang="en-US" sz="45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System Architecture</a:t>
            </a:r>
            <a:endParaRPr lang="en-US" sz="455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38545" y="1623179"/>
            <a:ext cx="1055132" cy="1586270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2004655" y="1834158"/>
            <a:ext cx="2901553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Frontend (React)</a:t>
            </a:r>
            <a:endParaRPr lang="en-US" sz="2250" dirty="0"/>
          </a:p>
        </p:txBody>
      </p:sp>
      <p:sp>
        <p:nvSpPr>
          <p:cNvPr id="6" name="Text 2"/>
          <p:cNvSpPr/>
          <p:nvPr/>
        </p:nvSpPr>
        <p:spPr>
          <a:xfrm>
            <a:off x="2004655" y="2323386"/>
            <a:ext cx="640080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User interface built with React and TypeScript, styled with TailwindCSS, and charts via Recharts.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738545" y="3209449"/>
            <a:ext cx="1055132" cy="1586270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2004655" y="3420428"/>
            <a:ext cx="2901553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Backend (Flask)</a:t>
            </a:r>
            <a:endParaRPr lang="en-US" sz="2250" dirty="0"/>
          </a:p>
        </p:txBody>
      </p:sp>
      <p:sp>
        <p:nvSpPr>
          <p:cNvPr id="9" name="Text 4"/>
          <p:cNvSpPr/>
          <p:nvPr/>
        </p:nvSpPr>
        <p:spPr>
          <a:xfrm>
            <a:off x="2004655" y="3909655"/>
            <a:ext cx="640080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Python Flask application serving API endpoints and hosting the trained LSTM model.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38545" y="4795718"/>
            <a:ext cx="1055132" cy="1586270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2004655" y="5006697"/>
            <a:ext cx="2901553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Source</a:t>
            </a:r>
            <a:endParaRPr lang="en-US" sz="2250" dirty="0"/>
          </a:p>
        </p:txBody>
      </p:sp>
      <p:sp>
        <p:nvSpPr>
          <p:cNvPr id="12" name="Text 6"/>
          <p:cNvSpPr/>
          <p:nvPr/>
        </p:nvSpPr>
        <p:spPr>
          <a:xfrm>
            <a:off x="2004655" y="5495925"/>
            <a:ext cx="6400800" cy="675084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Yahoo Finance API for real-time and historical stock data retrieval.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738545" y="6381988"/>
            <a:ext cx="1055132" cy="1266111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2004655" y="6592967"/>
            <a:ext cx="2901553" cy="36266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25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LSTM Model</a:t>
            </a:r>
            <a:endParaRPr lang="en-US" sz="2250" dirty="0"/>
          </a:p>
        </p:txBody>
      </p:sp>
      <p:sp>
        <p:nvSpPr>
          <p:cNvPr id="15" name="Text 8"/>
          <p:cNvSpPr/>
          <p:nvPr/>
        </p:nvSpPr>
        <p:spPr>
          <a:xfrm>
            <a:off x="2004655" y="7082195"/>
            <a:ext cx="6400800" cy="33754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Trained on historical stock price data for next-day predictions.</a:t>
            </a:r>
            <a:endParaRPr lang="en-US" sz="1650" dirty="0"/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6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144000" y="0"/>
            <a:ext cx="5486400" cy="8237815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768" y="490180"/>
            <a:ext cx="4901803" cy="61269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4800"/>
              </a:lnSpc>
              <a:buNone/>
            </a:pPr>
            <a:r>
              <a:rPr lang="en-US" sz="3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Methodology</a:t>
            </a:r>
            <a:endParaRPr lang="en-US" sz="3850" dirty="0"/>
          </a:p>
        </p:txBody>
      </p:sp>
      <p:sp>
        <p:nvSpPr>
          <p:cNvPr id="4" name="Text 1"/>
          <p:cNvSpPr/>
          <p:nvPr/>
        </p:nvSpPr>
        <p:spPr>
          <a:xfrm>
            <a:off x="623768" y="1370171"/>
            <a:ext cx="178237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01</a:t>
            </a:r>
            <a:endParaRPr lang="en-US" sz="1400" dirty="0"/>
          </a:p>
        </p:txBody>
      </p:sp>
      <p:sp>
        <p:nvSpPr>
          <p:cNvPr id="5" name="Shape 2"/>
          <p:cNvSpPr/>
          <p:nvPr/>
        </p:nvSpPr>
        <p:spPr>
          <a:xfrm>
            <a:off x="623768" y="1650206"/>
            <a:ext cx="7896463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6" name="Text 3"/>
          <p:cNvSpPr/>
          <p:nvPr/>
        </p:nvSpPr>
        <p:spPr>
          <a:xfrm>
            <a:off x="623768" y="1784985"/>
            <a:ext cx="3626048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Data Collection &amp; Preprocessing</a:t>
            </a:r>
            <a:endParaRPr lang="en-US" sz="1900" dirty="0"/>
          </a:p>
        </p:txBody>
      </p:sp>
      <p:sp>
        <p:nvSpPr>
          <p:cNvPr id="7" name="Text 4"/>
          <p:cNvSpPr/>
          <p:nvPr/>
        </p:nvSpPr>
        <p:spPr>
          <a:xfrm>
            <a:off x="623768" y="2198251"/>
            <a:ext cx="789646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Gathering historical stock data from Yahoo Finance API, cleaning, and normalizing for model input.</a:t>
            </a:r>
            <a:endParaRPr lang="en-US" sz="1400" dirty="0"/>
          </a:p>
        </p:txBody>
      </p:sp>
      <p:sp>
        <p:nvSpPr>
          <p:cNvPr id="8" name="Text 5"/>
          <p:cNvSpPr/>
          <p:nvPr/>
        </p:nvSpPr>
        <p:spPr>
          <a:xfrm>
            <a:off x="623768" y="3080385"/>
            <a:ext cx="178237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02</a:t>
            </a:r>
            <a:endParaRPr lang="en-US" sz="1400" dirty="0"/>
          </a:p>
        </p:txBody>
      </p:sp>
      <p:sp>
        <p:nvSpPr>
          <p:cNvPr id="9" name="Shape 6"/>
          <p:cNvSpPr/>
          <p:nvPr/>
        </p:nvSpPr>
        <p:spPr>
          <a:xfrm>
            <a:off x="623768" y="3360420"/>
            <a:ext cx="7896463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0" name="Text 7"/>
          <p:cNvSpPr/>
          <p:nvPr/>
        </p:nvSpPr>
        <p:spPr>
          <a:xfrm>
            <a:off x="623768" y="3495199"/>
            <a:ext cx="2450902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Model Training</a:t>
            </a:r>
            <a:endParaRPr lang="en-US" sz="1900" dirty="0"/>
          </a:p>
        </p:txBody>
      </p:sp>
      <p:sp>
        <p:nvSpPr>
          <p:cNvPr id="11" name="Text 8"/>
          <p:cNvSpPr/>
          <p:nvPr/>
        </p:nvSpPr>
        <p:spPr>
          <a:xfrm>
            <a:off x="623768" y="3908465"/>
            <a:ext cx="789646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Training the LSTM model on prepared data to learn complex patterns and predict future prices.</a:t>
            </a:r>
            <a:endParaRPr lang="en-US" sz="1400" dirty="0"/>
          </a:p>
        </p:txBody>
      </p:sp>
      <p:sp>
        <p:nvSpPr>
          <p:cNvPr id="12" name="Text 9"/>
          <p:cNvSpPr/>
          <p:nvPr/>
        </p:nvSpPr>
        <p:spPr>
          <a:xfrm>
            <a:off x="623768" y="4790599"/>
            <a:ext cx="178237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03</a:t>
            </a:r>
            <a:endParaRPr lang="en-US" sz="1400" dirty="0"/>
          </a:p>
        </p:txBody>
      </p:sp>
      <p:sp>
        <p:nvSpPr>
          <p:cNvPr id="13" name="Shape 10"/>
          <p:cNvSpPr/>
          <p:nvPr/>
        </p:nvSpPr>
        <p:spPr>
          <a:xfrm>
            <a:off x="623768" y="5070634"/>
            <a:ext cx="7896463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4" name="Text 11"/>
          <p:cNvSpPr/>
          <p:nvPr/>
        </p:nvSpPr>
        <p:spPr>
          <a:xfrm>
            <a:off x="623768" y="5205413"/>
            <a:ext cx="2599849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Flask API Development</a:t>
            </a:r>
            <a:endParaRPr lang="en-US" sz="1900" dirty="0"/>
          </a:p>
        </p:txBody>
      </p:sp>
      <p:sp>
        <p:nvSpPr>
          <p:cNvPr id="15" name="Text 12"/>
          <p:cNvSpPr/>
          <p:nvPr/>
        </p:nvSpPr>
        <p:spPr>
          <a:xfrm>
            <a:off x="623768" y="5618678"/>
            <a:ext cx="7896463" cy="285155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Building robust API endpoints for stock search, data retrieval, and prediction requests.</a:t>
            </a:r>
            <a:endParaRPr lang="en-US" sz="1400" dirty="0"/>
          </a:p>
        </p:txBody>
      </p:sp>
      <p:sp>
        <p:nvSpPr>
          <p:cNvPr id="16" name="Text 13"/>
          <p:cNvSpPr/>
          <p:nvPr/>
        </p:nvSpPr>
        <p:spPr>
          <a:xfrm>
            <a:off x="623768" y="6215658"/>
            <a:ext cx="178237" cy="22276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Petrona Light" pitchFamily="34" charset="0"/>
                <a:ea typeface="Petrona Light" pitchFamily="34" charset="-122"/>
                <a:cs typeface="Petrona Light" pitchFamily="34" charset="-120"/>
              </a:rPr>
              <a:t>04</a:t>
            </a:r>
            <a:endParaRPr lang="en-US" sz="1400" dirty="0"/>
          </a:p>
        </p:txBody>
      </p:sp>
      <p:sp>
        <p:nvSpPr>
          <p:cNvPr id="17" name="Shape 14"/>
          <p:cNvSpPr/>
          <p:nvPr/>
        </p:nvSpPr>
        <p:spPr>
          <a:xfrm>
            <a:off x="623768" y="6495693"/>
            <a:ext cx="7896463" cy="22860"/>
          </a:xfrm>
          <a:prstGeom prst="rect">
            <a:avLst/>
          </a:prstGeom>
          <a:solidFill>
            <a:srgbClr val="6237C8"/>
          </a:solidFill>
          <a:ln/>
        </p:spPr>
      </p:sp>
      <p:sp>
        <p:nvSpPr>
          <p:cNvPr id="18" name="Text 15"/>
          <p:cNvSpPr/>
          <p:nvPr/>
        </p:nvSpPr>
        <p:spPr>
          <a:xfrm>
            <a:off x="623768" y="6630472"/>
            <a:ext cx="2835354" cy="306348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400"/>
              </a:lnSpc>
              <a:buNone/>
            </a:pPr>
            <a:r>
              <a:rPr lang="en-US" sz="19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React UI Implementation</a:t>
            </a:r>
            <a:endParaRPr lang="en-US" sz="1900" dirty="0"/>
          </a:p>
        </p:txBody>
      </p:sp>
      <p:sp>
        <p:nvSpPr>
          <p:cNvPr id="19" name="Text 16"/>
          <p:cNvSpPr/>
          <p:nvPr/>
        </p:nvSpPr>
        <p:spPr>
          <a:xfrm>
            <a:off x="623768" y="7043737"/>
            <a:ext cx="7896463" cy="570309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200"/>
              </a:lnSpc>
              <a:buNone/>
            </a:pPr>
            <a:r>
              <a:rPr lang="en-US" sz="140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Developing interactive components for search, autocomplete, and dynamic dashboard visualizations.</a:t>
            </a:r>
            <a:endParaRPr lang="en-US" sz="1400" dirty="0"/>
          </a:p>
        </p:txBody>
      </p: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7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5486400" cy="8229600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6230660" y="756761"/>
            <a:ext cx="5847874" cy="731044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750"/>
              </a:lnSpc>
              <a:buNone/>
            </a:pPr>
            <a:r>
              <a:rPr lang="en-US" sz="460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Key Features</a:t>
            </a:r>
            <a:endParaRPr lang="en-US" sz="4600" dirty="0"/>
          </a:p>
        </p:txBody>
      </p:sp>
      <p:pic>
        <p:nvPicPr>
          <p:cNvPr id="4" name="Image 1" descr="preencoded.png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230660" y="1806773"/>
            <a:ext cx="637937" cy="637937"/>
          </a:xfrm>
          <a:prstGeom prst="rect">
            <a:avLst/>
          </a:prstGeom>
        </p:spPr>
      </p:pic>
      <p:sp>
        <p:nvSpPr>
          <p:cNvPr id="5" name="Text 1"/>
          <p:cNvSpPr/>
          <p:nvPr/>
        </p:nvSpPr>
        <p:spPr>
          <a:xfrm>
            <a:off x="7134344" y="1986082"/>
            <a:ext cx="3490436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Next-Day Price Prediction</a:t>
            </a:r>
            <a:endParaRPr lang="en-US" sz="2300" dirty="0"/>
          </a:p>
        </p:txBody>
      </p:sp>
      <p:sp>
        <p:nvSpPr>
          <p:cNvPr id="6" name="Text 2"/>
          <p:cNvSpPr/>
          <p:nvPr/>
        </p:nvSpPr>
        <p:spPr>
          <a:xfrm>
            <a:off x="7134344" y="2479119"/>
            <a:ext cx="675179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AI-driven forecasts for future stock values.</a:t>
            </a:r>
            <a:endParaRPr lang="en-US" sz="1650" dirty="0"/>
          </a:p>
        </p:txBody>
      </p:sp>
      <p:pic>
        <p:nvPicPr>
          <p:cNvPr id="7" name="Image 2" descr="preencoded.png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230660" y="3244572"/>
            <a:ext cx="637937" cy="637937"/>
          </a:xfrm>
          <a:prstGeom prst="rect">
            <a:avLst/>
          </a:prstGeom>
        </p:spPr>
      </p:pic>
      <p:sp>
        <p:nvSpPr>
          <p:cNvPr id="8" name="Text 3"/>
          <p:cNvSpPr/>
          <p:nvPr/>
        </p:nvSpPr>
        <p:spPr>
          <a:xfrm>
            <a:off x="7134344" y="3423880"/>
            <a:ext cx="3243143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Company/Ticker Search</a:t>
            </a:r>
            <a:endParaRPr lang="en-US" sz="2300" dirty="0"/>
          </a:p>
        </p:txBody>
      </p:sp>
      <p:sp>
        <p:nvSpPr>
          <p:cNvPr id="9" name="Text 4"/>
          <p:cNvSpPr/>
          <p:nvPr/>
        </p:nvSpPr>
        <p:spPr>
          <a:xfrm>
            <a:off x="7134344" y="3916918"/>
            <a:ext cx="675179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Effortless lookup by name or ticker symbol with autocomplete.</a:t>
            </a:r>
            <a:endParaRPr lang="en-US" sz="1650" dirty="0"/>
          </a:p>
        </p:txBody>
      </p:sp>
      <p:pic>
        <p:nvPicPr>
          <p:cNvPr id="10" name="Image 3" descr="preencoded.png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230660" y="4682371"/>
            <a:ext cx="637937" cy="637937"/>
          </a:xfrm>
          <a:prstGeom prst="rect">
            <a:avLst/>
          </a:prstGeom>
        </p:spPr>
      </p:pic>
      <p:sp>
        <p:nvSpPr>
          <p:cNvPr id="11" name="Text 5"/>
          <p:cNvSpPr/>
          <p:nvPr/>
        </p:nvSpPr>
        <p:spPr>
          <a:xfrm>
            <a:off x="7134344" y="4861679"/>
            <a:ext cx="2985611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Interactive Dashboard</a:t>
            </a:r>
            <a:endParaRPr lang="en-US" sz="2300" dirty="0"/>
          </a:p>
        </p:txBody>
      </p:sp>
      <p:sp>
        <p:nvSpPr>
          <p:cNvPr id="12" name="Text 6"/>
          <p:cNvSpPr/>
          <p:nvPr/>
        </p:nvSpPr>
        <p:spPr>
          <a:xfrm>
            <a:off x="7134344" y="5354717"/>
            <a:ext cx="6751796" cy="68032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Visualizes predicted prices, 100-day historical charts, and trend analysis.</a:t>
            </a:r>
            <a:endParaRPr lang="en-US" sz="1650" dirty="0"/>
          </a:p>
        </p:txBody>
      </p:sp>
      <p:pic>
        <p:nvPicPr>
          <p:cNvPr id="13" name="Image 4" descr="preencoded.png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230660" y="6460331"/>
            <a:ext cx="637937" cy="637937"/>
          </a:xfrm>
          <a:prstGeom prst="rect">
            <a:avLst/>
          </a:prstGeom>
        </p:spPr>
      </p:pic>
      <p:sp>
        <p:nvSpPr>
          <p:cNvPr id="14" name="Text 7"/>
          <p:cNvSpPr/>
          <p:nvPr/>
        </p:nvSpPr>
        <p:spPr>
          <a:xfrm>
            <a:off x="7134344" y="6639639"/>
            <a:ext cx="2923937" cy="36552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50"/>
              </a:lnSpc>
              <a:buNone/>
            </a:pPr>
            <a:r>
              <a:rPr lang="en-US" sz="23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Recent Searches</a:t>
            </a:r>
            <a:endParaRPr lang="en-US" sz="2300" dirty="0"/>
          </a:p>
        </p:txBody>
      </p:sp>
      <p:sp>
        <p:nvSpPr>
          <p:cNvPr id="15" name="Text 8"/>
          <p:cNvSpPr/>
          <p:nvPr/>
        </p:nvSpPr>
        <p:spPr>
          <a:xfrm>
            <a:off x="7134344" y="7132677"/>
            <a:ext cx="6751796" cy="340162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650"/>
              </a:lnSpc>
              <a:buNone/>
            </a:pPr>
            <a:r>
              <a:rPr lang="en-US" sz="16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Locally stored search history for quick access.</a:t>
            </a:r>
            <a:endParaRPr lang="en-US" sz="1650" dirty="0"/>
          </a:p>
        </p:txBody>
      </p:sp>
      <p:sp>
        <p:nvSpPr>
          <p:cNvPr id="16" name="Rectangle 15">
            <a:extLst>
              <a:ext uri="{FF2B5EF4-FFF2-40B4-BE49-F238E27FC236}">
                <a16:creationId xmlns:a16="http://schemas.microsoft.com/office/drawing/2014/main" id="{B8A185B1-BC99-721A-4F28-D2D4E79AD2E0}"/>
              </a:ext>
            </a:extLst>
          </p:cNvPr>
          <p:cNvSpPr/>
          <p:nvPr/>
        </p:nvSpPr>
        <p:spPr>
          <a:xfrm>
            <a:off x="12823115" y="7767021"/>
            <a:ext cx="1688951" cy="344245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 name="Slide 8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" name="Image 0" descr="preencoded.png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0" y="0"/>
            <a:ext cx="14630400" cy="2822258"/>
          </a:xfrm>
          <a:prstGeom prst="rect">
            <a:avLst/>
          </a:prstGeom>
        </p:spPr>
      </p:pic>
      <p:sp>
        <p:nvSpPr>
          <p:cNvPr id="3" name="Text 0"/>
          <p:cNvSpPr/>
          <p:nvPr/>
        </p:nvSpPr>
        <p:spPr>
          <a:xfrm>
            <a:off x="790218" y="3443764"/>
            <a:ext cx="6208990" cy="776049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6100"/>
              </a:lnSpc>
              <a:buNone/>
            </a:pPr>
            <a:r>
              <a:rPr lang="en-US" sz="4850" b="1" dirty="0">
                <a:solidFill>
                  <a:srgbClr val="F95F88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Applications</a:t>
            </a:r>
            <a:endParaRPr lang="en-US" sz="4850" dirty="0"/>
          </a:p>
        </p:txBody>
      </p:sp>
      <p:sp>
        <p:nvSpPr>
          <p:cNvPr id="4" name="Text 1"/>
          <p:cNvSpPr/>
          <p:nvPr/>
        </p:nvSpPr>
        <p:spPr>
          <a:xfrm>
            <a:off x="790218" y="4558427"/>
            <a:ext cx="13049964" cy="361117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Our system provides valuable insights for various stakeholders in the financial world:</a:t>
            </a:r>
            <a:endParaRPr lang="en-US" sz="1750" dirty="0"/>
          </a:p>
        </p:txBody>
      </p:sp>
      <p:sp>
        <p:nvSpPr>
          <p:cNvPr id="5" name="Shape 2"/>
          <p:cNvSpPr/>
          <p:nvPr/>
        </p:nvSpPr>
        <p:spPr>
          <a:xfrm>
            <a:off x="790218" y="5173504"/>
            <a:ext cx="4199453" cy="2434471"/>
          </a:xfrm>
          <a:prstGeom prst="roundRect">
            <a:avLst>
              <a:gd name="adj" fmla="val 2225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6" name="Text 3"/>
          <p:cNvSpPr/>
          <p:nvPr/>
        </p:nvSpPr>
        <p:spPr>
          <a:xfrm>
            <a:off x="1023580" y="5406866"/>
            <a:ext cx="3104436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Individual Investors</a:t>
            </a:r>
            <a:endParaRPr lang="en-US" sz="2400" dirty="0"/>
          </a:p>
        </p:txBody>
      </p:sp>
      <p:sp>
        <p:nvSpPr>
          <p:cNvPr id="7" name="Text 4"/>
          <p:cNvSpPr/>
          <p:nvPr/>
        </p:nvSpPr>
        <p:spPr>
          <a:xfrm>
            <a:off x="1023580" y="5930146"/>
            <a:ext cx="3732728" cy="1083350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Empowering personal investment decisions with data-driven predictions.</a:t>
            </a:r>
            <a:endParaRPr lang="en-US" sz="1750" dirty="0"/>
          </a:p>
        </p:txBody>
      </p:sp>
      <p:sp>
        <p:nvSpPr>
          <p:cNvPr id="8" name="Shape 5"/>
          <p:cNvSpPr/>
          <p:nvPr/>
        </p:nvSpPr>
        <p:spPr>
          <a:xfrm>
            <a:off x="5215414" y="5173504"/>
            <a:ext cx="4199453" cy="2434471"/>
          </a:xfrm>
          <a:prstGeom prst="roundRect">
            <a:avLst>
              <a:gd name="adj" fmla="val 2225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9" name="Text 6"/>
          <p:cNvSpPr/>
          <p:nvPr/>
        </p:nvSpPr>
        <p:spPr>
          <a:xfrm>
            <a:off x="5448776" y="5406866"/>
            <a:ext cx="3114556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Financial Institutions</a:t>
            </a:r>
            <a:endParaRPr lang="en-US" sz="2400" dirty="0"/>
          </a:p>
        </p:txBody>
      </p:sp>
      <p:sp>
        <p:nvSpPr>
          <p:cNvPr id="10" name="Text 7"/>
          <p:cNvSpPr/>
          <p:nvPr/>
        </p:nvSpPr>
        <p:spPr>
          <a:xfrm>
            <a:off x="5448776" y="5930146"/>
            <a:ext cx="3732728" cy="722233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Supporting strategic analysis and risk assessment for portfolios.</a:t>
            </a:r>
            <a:endParaRPr lang="en-US" sz="1750" dirty="0"/>
          </a:p>
        </p:txBody>
      </p:sp>
      <p:sp>
        <p:nvSpPr>
          <p:cNvPr id="11" name="Shape 8"/>
          <p:cNvSpPr/>
          <p:nvPr/>
        </p:nvSpPr>
        <p:spPr>
          <a:xfrm>
            <a:off x="9640610" y="5173504"/>
            <a:ext cx="4199573" cy="2434471"/>
          </a:xfrm>
          <a:prstGeom prst="roundRect">
            <a:avLst>
              <a:gd name="adj" fmla="val 22259"/>
            </a:avLst>
          </a:prstGeom>
          <a:solidFill>
            <a:srgbClr val="E0D7F4"/>
          </a:solidFill>
          <a:ln w="7620">
            <a:solidFill>
              <a:srgbClr val="C6BDDA"/>
            </a:solidFill>
            <a:prstDash val="solid"/>
          </a:ln>
        </p:spPr>
      </p:sp>
      <p:sp>
        <p:nvSpPr>
          <p:cNvPr id="12" name="Text 9"/>
          <p:cNvSpPr/>
          <p:nvPr/>
        </p:nvSpPr>
        <p:spPr>
          <a:xfrm>
            <a:off x="9873972" y="5406866"/>
            <a:ext cx="3303270" cy="38790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3050"/>
              </a:lnSpc>
              <a:buNone/>
            </a:pPr>
            <a:r>
              <a:rPr lang="en-US" sz="2400" b="1" dirty="0">
                <a:solidFill>
                  <a:srgbClr val="272525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Global Market Analysts</a:t>
            </a:r>
            <a:endParaRPr lang="en-US" sz="2400" dirty="0"/>
          </a:p>
        </p:txBody>
      </p:sp>
      <p:sp>
        <p:nvSpPr>
          <p:cNvPr id="13" name="Text 10"/>
          <p:cNvSpPr/>
          <p:nvPr/>
        </p:nvSpPr>
        <p:spPr>
          <a:xfrm>
            <a:off x="9873972" y="5930146"/>
            <a:ext cx="3732848" cy="1444466"/>
          </a:xfrm>
          <a:prstGeom prst="rect">
            <a:avLst/>
          </a:prstGeom>
          <a:noFill/>
          <a:ln/>
        </p:spPr>
        <p:txBody>
          <a:bodyPr wrap="square" lIns="0" tIns="0" rIns="0" bIns="0" rtlCol="0" anchor="t"/>
          <a:lstStyle/>
          <a:p>
            <a:pPr marL="0" indent="0" algn="l">
              <a:lnSpc>
                <a:spcPts val="2800"/>
              </a:lnSpc>
              <a:buNone/>
            </a:pPr>
            <a:r>
              <a:rPr lang="en-US" sz="1750" dirty="0">
                <a:solidFill>
                  <a:srgbClr val="272525"/>
                </a:solidFill>
                <a:latin typeface="Inter" pitchFamily="34" charset="0"/>
                <a:ea typeface="Inter" pitchFamily="34" charset="-122"/>
                <a:cs typeface="Inter" pitchFamily="34" charset="-120"/>
              </a:rPr>
              <a:t>Facilitating cross-market comparisons and trend identification across major exchanges.</a:t>
            </a:r>
            <a:endParaRPr lang="en-US" sz="1750" dirty="0"/>
          </a:p>
        </p:txBody>
      </p:sp>
      <p:sp>
        <p:nvSpPr>
          <p:cNvPr id="14" name="Rectangle 13">
            <a:extLst>
              <a:ext uri="{FF2B5EF4-FFF2-40B4-BE49-F238E27FC236}">
                <a16:creationId xmlns:a16="http://schemas.microsoft.com/office/drawing/2014/main" id="{C66840B7-5B39-9860-CF3A-7E77D69787DF}"/>
              </a:ext>
            </a:extLst>
          </p:cNvPr>
          <p:cNvSpPr/>
          <p:nvPr/>
        </p:nvSpPr>
        <p:spPr>
          <a:xfrm>
            <a:off x="12823115" y="7767021"/>
            <a:ext cx="1688951" cy="344245"/>
          </a:xfrm>
          <a:prstGeom prst="rect">
            <a:avLst/>
          </a:prstGeom>
          <a:solidFill>
            <a:srgbClr val="FDFAF7"/>
          </a:solidFill>
          <a:ln>
            <a:solidFill>
              <a:srgbClr val="FDFAF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>
          <a:extLst>
            <a:ext uri="{FF2B5EF4-FFF2-40B4-BE49-F238E27FC236}">
              <a16:creationId xmlns:a16="http://schemas.microsoft.com/office/drawing/2014/main" id="{602E3AB6-CBF3-C34B-6511-15F1FCC1D611}"/>
            </a:ext>
          </a:extLst>
        </p:cNvPr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ext 0">
            <a:extLst>
              <a:ext uri="{FF2B5EF4-FFF2-40B4-BE49-F238E27FC236}">
                <a16:creationId xmlns:a16="http://schemas.microsoft.com/office/drawing/2014/main" id="{909FDEBF-03EC-9794-D3A5-D4DC5864AA6C}"/>
              </a:ext>
            </a:extLst>
          </p:cNvPr>
          <p:cNvSpPr/>
          <p:nvPr/>
        </p:nvSpPr>
        <p:spPr>
          <a:xfrm>
            <a:off x="773787" y="607933"/>
            <a:ext cx="7222927" cy="759976"/>
          </a:xfrm>
          <a:prstGeom prst="rect">
            <a:avLst/>
          </a:prstGeom>
          <a:noFill/>
          <a:ln/>
        </p:spPr>
        <p:txBody>
          <a:bodyPr wrap="none" lIns="0" tIns="0" rIns="0" bIns="0" rtlCol="0" anchor="t"/>
          <a:lstStyle/>
          <a:p>
            <a:pPr marL="0" indent="0" algn="l">
              <a:lnSpc>
                <a:spcPts val="5950"/>
              </a:lnSpc>
              <a:buNone/>
            </a:pPr>
            <a:r>
              <a:rPr lang="en-US" sz="4750" b="1" dirty="0">
                <a:solidFill>
                  <a:srgbClr val="000000"/>
                </a:solidFill>
                <a:latin typeface="Petrona Bold" pitchFamily="34" charset="0"/>
                <a:ea typeface="Petrona Bold" pitchFamily="34" charset="-122"/>
                <a:cs typeface="Petrona Bold" pitchFamily="34" charset="-120"/>
              </a:rPr>
              <a:t>Demo Screen Snaps</a:t>
            </a:r>
            <a:endParaRPr lang="en-US" sz="4750" dirty="0"/>
          </a:p>
        </p:txBody>
      </p:sp>
      <p:sp>
        <p:nvSpPr>
          <p:cNvPr id="11" name="Rectangle 10">
            <a:extLst>
              <a:ext uri="{FF2B5EF4-FFF2-40B4-BE49-F238E27FC236}">
                <a16:creationId xmlns:a16="http://schemas.microsoft.com/office/drawing/2014/main" id="{56F12BA3-342E-D7A9-93FA-DFFD004792B5}"/>
              </a:ext>
            </a:extLst>
          </p:cNvPr>
          <p:cNvSpPr/>
          <p:nvPr/>
        </p:nvSpPr>
        <p:spPr>
          <a:xfrm>
            <a:off x="12823115" y="7767021"/>
            <a:ext cx="1688951" cy="344245"/>
          </a:xfrm>
          <a:prstGeom prst="rect">
            <a:avLst/>
          </a:prstGeom>
          <a:solidFill>
            <a:srgbClr val="F2F2F2"/>
          </a:solidFill>
          <a:ln>
            <a:solidFill>
              <a:srgbClr val="F2F2F2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IN">
              <a:ln w="0">
                <a:solidFill>
                  <a:schemeClr val="bg1"/>
                </a:solidFill>
              </a:ln>
              <a:solidFill>
                <a:schemeClr val="tx1"/>
              </a:solidFill>
              <a:effectLst>
                <a:outerShdw blurRad="38100" dist="19050" dir="2700000" algn="tl" rotWithShape="0">
                  <a:schemeClr val="dk1">
                    <a:alpha val="40000"/>
                  </a:schemeClr>
                </a:outerShdw>
              </a:effectLst>
            </a:endParaRPr>
          </a:p>
        </p:txBody>
      </p:sp>
      <p:pic>
        <p:nvPicPr>
          <p:cNvPr id="16" name="Picture 15">
            <a:extLst>
              <a:ext uri="{FF2B5EF4-FFF2-40B4-BE49-F238E27FC236}">
                <a16:creationId xmlns:a16="http://schemas.microsoft.com/office/drawing/2014/main" id="{30F79EAE-FCBD-A2AD-AB07-14A784CBCA6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73787" y="1463040"/>
            <a:ext cx="6435289" cy="3071769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18" name="Picture 17">
            <a:extLst>
              <a:ext uri="{FF2B5EF4-FFF2-40B4-BE49-F238E27FC236}">
                <a16:creationId xmlns:a16="http://schemas.microsoft.com/office/drawing/2014/main" id="{DCE6D3F8-4637-EA93-35BC-04AC7C46B4EE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597116" y="1463039"/>
            <a:ext cx="6435289" cy="3071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  <p:pic>
        <p:nvPicPr>
          <p:cNvPr id="20" name="Picture 19">
            <a:extLst>
              <a:ext uri="{FF2B5EF4-FFF2-40B4-BE49-F238E27FC236}">
                <a16:creationId xmlns:a16="http://schemas.microsoft.com/office/drawing/2014/main" id="{01171C79-B6B5-04B2-03B5-F2E1DAEBA49E}"/>
              </a:ext>
            </a:extLst>
          </p:cNvPr>
          <p:cNvPicPr>
            <a:picLocks noChangeAspect="1"/>
          </p:cNvPicPr>
          <p:nvPr/>
        </p:nvPicPr>
        <p:blipFill>
          <a:blip r:embed="rId5"/>
          <a:srcRect r="565"/>
          <a:stretch>
            <a:fillRect/>
          </a:stretch>
        </p:blipFill>
        <p:spPr>
          <a:xfrm>
            <a:off x="4108999" y="4695252"/>
            <a:ext cx="6376121" cy="3071769"/>
          </a:xfrm>
          <a:prstGeom prst="rect">
            <a:avLst/>
          </a:prstGeom>
          <a:ln>
            <a:noFill/>
          </a:ln>
          <a:effectLst>
            <a:outerShdw blurRad="190500" algn="tl" rotWithShape="0">
              <a:srgbClr val="000000">
                <a:alpha val="70000"/>
              </a:srgbClr>
            </a:outerShdw>
          </a:effectLst>
        </p:spPr>
      </p:pic>
    </p:spTree>
    <p:extLst>
      <p:ext uri="{BB962C8B-B14F-4D97-AF65-F5344CB8AC3E}">
        <p14:creationId xmlns:p14="http://schemas.microsoft.com/office/powerpoint/2010/main" val="3588961909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21</TotalTime>
  <Words>592</Words>
  <Application>Microsoft Office PowerPoint</Application>
  <PresentationFormat>Custom</PresentationFormat>
  <Paragraphs>90</Paragraphs>
  <Slides>11</Slides>
  <Notes>11</Notes>
  <HiddenSlides>0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11</vt:i4>
      </vt:variant>
    </vt:vector>
  </HeadingPairs>
  <TitlesOfParts>
    <vt:vector size="16" baseType="lpstr">
      <vt:lpstr>Inter</vt:lpstr>
      <vt:lpstr>Petrona Light</vt:lpstr>
      <vt:lpstr>Petrona Bold</vt:lpstr>
      <vt:lpstr>Arial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subject/>
  <dc:creator>Harshit Waldia</dc:creator>
  <cp:lastModifiedBy>Harshit Waldia</cp:lastModifiedBy>
  <cp:revision>4</cp:revision>
  <dcterms:created xsi:type="dcterms:W3CDTF">2025-09-09T08:04:39Z</dcterms:created>
  <dcterms:modified xsi:type="dcterms:W3CDTF">2025-09-12T07:18:36Z</dcterms:modified>
</cp:coreProperties>
</file>